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omforta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omfortaa-bold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font" Target="fonts/Comfortaa-regular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oetryfoundation.org/articles/144956/emma-lazarus-the-new-colossus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sources.newamericanhistory.org/foreign-born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ti.osu.edu/opper/lesson-plans/immigration/images/looking-backward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55663c50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55663c50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https://www.poetryfoundation.org/articles/144956/emma-lazarus-the-new-colossus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55663c50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55663c50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</a:t>
            </a:r>
            <a:r>
              <a:rPr lang="en"/>
              <a:t> borrowed from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https://resources.newamericanhistory.org/foreign-born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d55937e91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d55937e91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about the cartoon -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https://hti.osu.edu/opper/lesson-plans/immigration/images/looking-backward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55937e91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d55937e91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55937e91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d55937e91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25" y="1589350"/>
            <a:ext cx="8748250" cy="18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3693125"/>
            <a:ext cx="906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Important to Our Democracy is Immigration? </a:t>
            </a:r>
            <a:endParaRPr b="1"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36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Colossus - Emma Lazarus (1883)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048600" y="924175"/>
            <a:ext cx="578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Not like the brazen giant of Greek fame,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With conquering limbs astride from land to land;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Here at our sea-washed, sunset gates shall stand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A mighty woman with a torch, whose flame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Is the imprisoned lightning, and her name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Mother of Exiles. After her beacon-hand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Glows world-wide welcome; her mild eyes command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The air-bridged harbor that twin cities frame.</a:t>
            </a:r>
            <a:endParaRPr b="1" sz="2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“Keep, ancient lands, your storied pomp!” cries she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With silent lips. “Give me your tired, your poor,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Your huddled masses yearning to breathe free,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The wretched refuse of your teeming shore.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Send these, the homeless, tempest-tost to me,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750">
                <a:solidFill>
                  <a:schemeClr val="dk1"/>
                </a:solidFill>
              </a:rPr>
              <a:t>I lift my lamp beside the golden door!”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651" y="870025"/>
            <a:ext cx="1736400" cy="389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32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America A Nation of Immigrants</a:t>
            </a:r>
            <a:r>
              <a:rPr lang="en"/>
              <a:t>?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Before we can discuss the benefits or drawbacks of immigration we have to decide how important immigration to the US has been throughout history.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To do this - you and your partner will explore interactive maps that use Census data on the New American History website.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What did you decide?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049275"/>
            <a:ext cx="4527600" cy="328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Immigration Cost-Benefit Analysis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A cost-</a:t>
            </a:r>
            <a:r>
              <a:rPr b="1" lang="en" sz="1800">
                <a:solidFill>
                  <a:schemeClr val="dk1"/>
                </a:solidFill>
              </a:rPr>
              <a:t>benefit</a:t>
            </a:r>
            <a:r>
              <a:rPr b="1" lang="en" sz="1800">
                <a:solidFill>
                  <a:schemeClr val="dk1"/>
                </a:solidFill>
              </a:rPr>
              <a:t> analysis is a way of determining the value of an item, idea, or intervention. It usually involves financial statements - but ours will include other aspects.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You will be given a few sources to explore with your partner - as you read, note the benefits and costs of new immigrants to the US. 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600" cy="30153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566025" y="4351150"/>
            <a:ext cx="433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“</a:t>
            </a:r>
            <a:r>
              <a:rPr b="1" lang="en">
                <a:solidFill>
                  <a:schemeClr val="dk1"/>
                </a:solidFill>
              </a:rPr>
              <a:t>Looking Backward” from Puck magazine, 1893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825" y="1156700"/>
            <a:ext cx="50946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 - show me what you know!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What did you decide? Is immigration a positive? Does it add or detract from our democracy? How </a:t>
            </a:r>
            <a:r>
              <a:rPr b="1" lang="en" sz="1600">
                <a:solidFill>
                  <a:schemeClr val="dk1"/>
                </a:solidFill>
              </a:rPr>
              <a:t>about other marginalized groups? Is it important that they be included in our American ideals?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Create a Public Service Announcement (PSA) promoting your ideas! It could be a commercial PSA, a poster, perhaps a podcast, or an interview with an immigrant - create something you would be proud to share with your school!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025" y="950188"/>
            <a:ext cx="382097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526C19D6CEB842BAE52E382A9837FB" ma:contentTypeVersion="10" ma:contentTypeDescription="Create a new document." ma:contentTypeScope="" ma:versionID="51f5209d560fdc4e441e96545263e97f">
  <xsd:schema xmlns:xsd="http://www.w3.org/2001/XMLSchema" xmlns:xs="http://www.w3.org/2001/XMLSchema" xmlns:p="http://schemas.microsoft.com/office/2006/metadata/properties" xmlns:ns2="df3412ef-948d-46d4-8bd7-a2ed407af709" xmlns:ns3="0a4b1ca4-3d96-49b5-a972-3784b7409a50" targetNamespace="http://schemas.microsoft.com/office/2006/metadata/properties" ma:root="true" ma:fieldsID="b6f657ccddcecd9aff29db01f300dd7e" ns2:_="" ns3:_="">
    <xsd:import namespace="df3412ef-948d-46d4-8bd7-a2ed407af709"/>
    <xsd:import namespace="0a4b1ca4-3d96-49b5-a972-3784b7409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412ef-948d-46d4-8bd7-a2ed407af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b1ca4-3d96-49b5-a972-3784b7409a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5e4f40-e94b-4d8a-a6fa-e31f62c6e814}" ma:internalName="TaxCatchAll" ma:showField="CatchAllData" ma:web="0a4b1ca4-3d96-49b5-a972-3784b7409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3412ef-948d-46d4-8bd7-a2ed407af709">
      <Terms xmlns="http://schemas.microsoft.com/office/infopath/2007/PartnerControls"/>
    </lcf76f155ced4ddcb4097134ff3c332f>
    <TaxCatchAll xmlns="0a4b1ca4-3d96-49b5-a972-3784b7409a50" xsi:nil="true"/>
  </documentManagement>
</p:properties>
</file>

<file path=customXml/itemProps1.xml><?xml version="1.0" encoding="utf-8"?>
<ds:datastoreItem xmlns:ds="http://schemas.openxmlformats.org/officeDocument/2006/customXml" ds:itemID="{83D51D3D-78DD-42F8-9F3B-7DAC6DC7CC2A}"/>
</file>

<file path=customXml/itemProps2.xml><?xml version="1.0" encoding="utf-8"?>
<ds:datastoreItem xmlns:ds="http://schemas.openxmlformats.org/officeDocument/2006/customXml" ds:itemID="{DB2FF1E6-BD89-42A0-9BFE-C91EDAA5F70F}"/>
</file>

<file path=customXml/itemProps3.xml><?xml version="1.0" encoding="utf-8"?>
<ds:datastoreItem xmlns:ds="http://schemas.openxmlformats.org/officeDocument/2006/customXml" ds:itemID="{81DCE5AD-7B4B-4D29-9EA7-8B4AD58B0CF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0x010100D3526C19D6CEB842BAE52E382A9837FB</vt:lpwstr>
  </property>
</Properties>
</file>